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1"/>
  </p:notesMasterIdLst>
  <p:sldIdLst>
    <p:sldId id="690" r:id="rId2"/>
    <p:sldId id="257" r:id="rId3"/>
    <p:sldId id="258" r:id="rId4"/>
    <p:sldId id="674" r:id="rId5"/>
    <p:sldId id="661" r:id="rId6"/>
    <p:sldId id="675" r:id="rId7"/>
    <p:sldId id="259" r:id="rId8"/>
    <p:sldId id="676" r:id="rId9"/>
    <p:sldId id="678" r:id="rId10"/>
    <p:sldId id="663" r:id="rId11"/>
    <p:sldId id="667" r:id="rId12"/>
    <p:sldId id="660" r:id="rId13"/>
    <p:sldId id="666" r:id="rId14"/>
    <p:sldId id="681" r:id="rId15"/>
    <p:sldId id="677" r:id="rId16"/>
    <p:sldId id="285" r:id="rId17"/>
    <p:sldId id="680" r:id="rId18"/>
    <p:sldId id="682" r:id="rId19"/>
    <p:sldId id="270" r:id="rId20"/>
    <p:sldId id="272" r:id="rId21"/>
    <p:sldId id="672" r:id="rId22"/>
    <p:sldId id="671" r:id="rId23"/>
    <p:sldId id="673" r:id="rId24"/>
    <p:sldId id="691" r:id="rId25"/>
    <p:sldId id="658" r:id="rId26"/>
    <p:sldId id="657" r:id="rId27"/>
    <p:sldId id="670" r:id="rId28"/>
    <p:sldId id="684" r:id="rId29"/>
    <p:sldId id="278" r:id="rId30"/>
    <p:sldId id="279" r:id="rId31"/>
    <p:sldId id="632" r:id="rId32"/>
    <p:sldId id="687" r:id="rId33"/>
    <p:sldId id="688" r:id="rId34"/>
    <p:sldId id="689" r:id="rId35"/>
    <p:sldId id="685" r:id="rId36"/>
    <p:sldId id="282" r:id="rId37"/>
    <p:sldId id="686" r:id="rId38"/>
    <p:sldId id="289" r:id="rId39"/>
    <p:sldId id="290" r:id="rId40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66"/>
    <p:restoredTop sz="94694"/>
  </p:normalViewPr>
  <p:slideViewPr>
    <p:cSldViewPr snapToGrid="0">
      <p:cViewPr varScale="1">
        <p:scale>
          <a:sx n="121" d="100"/>
          <a:sy n="121" d="100"/>
        </p:scale>
        <p:origin x="5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31743-B989-A64D-B11C-DF4ED137B983}" type="datetimeFigureOut">
              <a:rPr lang="en-DE" smtClean="0"/>
              <a:t>11.01.23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EB8AF-D61F-264F-8427-5664482A40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6548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98CDF-E9D0-0739-6234-A19059BC9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076FD1-326C-DC18-EBAF-A385471BA5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D517F-4C98-D937-03CA-686DAFDC6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804C-940F-F040-869F-6C9365ED4752}" type="datetime1">
              <a:rPr lang="de-DE" smtClean="0"/>
              <a:t>11.01.23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2C59A-3ACF-D244-5F0B-F017C5E32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2BD7F-29C9-05C5-B572-39C83D1D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28816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1BBFC-7875-31A0-661D-22DA03515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1F1F50-8390-209E-1011-82D4148B7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47B95B-46C8-C525-02B6-C298DE84A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39E05-0EC6-2049-A2EE-7B08A48DD246}" type="datetime1">
              <a:rPr lang="de-DE" smtClean="0"/>
              <a:t>11.01.23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163AC-51EC-4367-4B6B-07DD01E00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00276-A557-5EDA-AF82-16D9323D3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08862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1F4C58-B38A-A7CA-23EA-ED40055E70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93212C-33FF-7CD6-7452-5A3D3A4F83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0FA98-8885-13C8-0027-B5C6EECB0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8402C-C607-2C49-94BB-D1342AF5BF98}" type="datetime1">
              <a:rPr lang="de-DE" smtClean="0"/>
              <a:t>11.01.23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541F0-ADF4-B117-286C-F9CD9C382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C21D0-5337-9F8D-AE45-E1CCD725F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41645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B99A6-E7A2-A847-7EB8-F40BAD9E4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F17D3-AE5F-FA4D-5BE3-F0086F5AE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1A2B9-2E13-BC49-4AFB-AF0744E1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F3177-D309-6B4E-8394-2D9F0BCDEAA8}" type="datetime1">
              <a:rPr lang="de-DE" smtClean="0"/>
              <a:t>11.01.23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5747A-BAD5-6AAA-A65E-BAF4D204C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137554-2BEA-E991-3BDB-C51E7E6F1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5039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04744-B3D5-1912-1A90-2C1FFA977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CDB4B-2484-876F-10F0-F21220FD0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491F4-6DB6-F5B9-4C20-4ABD86EF1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84B0B-71AD-914E-B834-1B9837A67C7B}" type="datetime1">
              <a:rPr lang="de-DE" smtClean="0"/>
              <a:t>11.01.23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68C06-2BA7-5426-6517-4CB7A6CC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B24BE-646C-3E83-ED2F-8F1DE6AFB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82437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F8B97-B1D4-2742-92F0-8E2A02B3D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69769-7341-D9D5-8116-1A22ACEC0D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EE3551-5454-CD07-A5FC-DB834F03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CC033-3D63-8D3E-B10B-559D036E0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DEFCB-5B72-814D-AA07-88079B5B68AD}" type="datetime1">
              <a:rPr lang="de-DE" smtClean="0"/>
              <a:t>11.01.23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3BCC98-5025-6D00-6168-F709CC114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CD140C-331B-2197-BD88-C7E6B1BEF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3888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16AA5-28D8-C01B-BC23-3875D69F5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ED26B-C69C-0D5F-F278-B675B8EEC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F90F40-7B44-3A2B-D3B2-557594527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96E5F8-24E1-6F8E-75FA-02B8EBC404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F9E6DB-924B-2547-27F3-34F81B536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FCB9BD-6810-4F34-6596-720D5B45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CA688-493D-7044-B6F9-2B6173C73D9F}" type="datetime1">
              <a:rPr lang="de-DE" smtClean="0"/>
              <a:t>11.01.23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3DDE04-CD72-6C2A-4F28-215823BA2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21AA58-D8AD-E727-E070-7D078D648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0354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BDBC2-8089-ED3A-7AD1-2B80A1055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B709E0-8707-FFAD-331B-F3FCA496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E8EFB-F85A-0B42-A59E-6CAC2872B6EE}" type="datetime1">
              <a:rPr lang="de-DE" smtClean="0"/>
              <a:t>11.01.23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D3A42B-E6AF-5BC6-E13B-130E2274B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DB2F64-95EF-42C0-CE32-CB54D7E9A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56959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A4AFA5-84A6-80E9-AAA7-3FD8FB8D6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3CA26-8935-FB46-B609-E21D15833BD7}" type="datetime1">
              <a:rPr lang="de-DE" smtClean="0"/>
              <a:t>11.01.23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5E3BAA-5EC7-8EC2-6BE1-9F7D04821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33B082-B039-BBD1-7B07-1DFFA394B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2146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48836-68D4-AE38-92C3-4455BAF60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0F83E-CF65-A09A-060B-D8614C2620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19C1E3-8DB3-AE9F-F1A1-C2C94889FF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13960-CB50-013C-DDDB-66FD82BE4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3D0D7-35E4-2A48-97E8-82AF949B304B}" type="datetime1">
              <a:rPr lang="de-DE" smtClean="0"/>
              <a:t>11.01.23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157CDA-BA11-9E6E-A5EC-22B5477DB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DE6D7B-0809-8D23-A53A-CC29D9E8C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8192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A42EF-F442-12E2-5336-1BD75CCDB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0E88BB-D014-A983-44EF-8F82E03D71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74FEA-2E3C-1C46-AFE8-EB150F329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37E81-8B5C-84CC-9E7E-F3C839E8C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83751-DE87-E94A-8D54-513D9EF9EC66}" type="datetime1">
              <a:rPr lang="de-DE" smtClean="0"/>
              <a:t>11.01.23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5067A-A8CC-152E-9DE3-F5688CEC2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CB5F07-8F58-82FA-93D4-5150E435F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1178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1BACCE-8DB2-B6D9-0E33-E31828075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EE255B-3D3D-C51B-D8C3-AB268516A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F8E0C-2192-4784-5B89-E856DF1BAF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E1E81-42F8-704E-B5CD-0ED17C205D35}" type="datetime1">
              <a:rPr lang="de-DE" smtClean="0"/>
              <a:t>11.01.23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B72782-F402-7F3E-5B28-C2387D289F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73697-97E2-51FA-64F8-069E7C7A42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29418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log.paperspace.com/intro-to-optimization-momentum-rmsprop-ada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egularization.htm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712.09913" TargetMode="External"/><Relationship Id="rId4" Type="http://schemas.openxmlformats.org/officeDocument/2006/relationships/hyperlink" Target="https://arxiv.org/abs/1512.03385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2eml.school/transformers.html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intro.html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://jalammar.github.io/illustrated-word2vec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word2vec/" TargetMode="Externa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301.3781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6.10029" TargetMode="External"/><Relationship Id="rId2" Type="http://schemas.openxmlformats.org/officeDocument/2006/relationships/hyperlink" Target="https://arxiv.org/abs/2002.05709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toronto.edu/~hinton/absps/DNN-2012-proof.pdf" TargetMode="External"/><Relationship Id="rId2" Type="http://schemas.openxmlformats.org/officeDocument/2006/relationships/hyperlink" Target="https://arxiv.org/abs/1112.620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karpathy.github.io/2015/05/21/rnn-effectiveness/" TargetMode="External"/><Relationship Id="rId4" Type="http://schemas.openxmlformats.org/officeDocument/2006/relationships/image" Target="../media/image4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mlr.org/papers/volume3/bengio03a/bengio03a.pdf" TargetMode="External"/><Relationship Id="rId7" Type="http://schemas.openxmlformats.org/officeDocument/2006/relationships/hyperlink" Target="https://karpathy.github.io/2015/05/21/rnn-effectiveness/" TargetMode="External"/><Relationship Id="rId2" Type="http://schemas.openxmlformats.org/officeDocument/2006/relationships/hyperlink" Target="https://arxiv.org/pdf/1512.0338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jalammar.github.io/illustrated-word2vec/" TargetMode="External"/><Relationship Id="rId5" Type="http://schemas.openxmlformats.org/officeDocument/2006/relationships/hyperlink" Target="https://www.cs.toronto.edu/~hinton/absps/fastnc.pdf" TargetMode="External"/><Relationship Id="rId4" Type="http://schemas.openxmlformats.org/officeDocument/2006/relationships/hyperlink" Target="https://arxiv.org/abs/1301.3781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5.07874" TargetMode="External"/><Relationship Id="rId2" Type="http://schemas.openxmlformats.org/officeDocument/2006/relationships/hyperlink" Target="https://arxiv.org/abs/1602.0493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hristophm.github.io/interpretable-ml-book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weight-initialization-for-deep-learning-neural-network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https://arxiv.org/abs/1502.01852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Deep Learning</a:t>
            </a:r>
            <a:br>
              <a:rPr lang="en-DE" dirty="0"/>
            </a:br>
            <a:r>
              <a:rPr lang="en-DE" sz="4000" i="1" dirty="0"/>
              <a:t>Shallow vs Deep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97C6-75F7-5E2F-E42C-FC1B61A0E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Adaptive Learning Rate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strategies for</a:t>
                </a:r>
                <a:r>
                  <a:rPr lang="en-DE" sz="2400" dirty="0"/>
                  <a:t> gradient descent learning rate: </a:t>
                </a:r>
                <a:r>
                  <a:rPr lang="en-GB" sz="2400" dirty="0"/>
                  <a:t>c</a:t>
                </a:r>
                <a:r>
                  <a:rPr lang="en-DE" sz="2400" dirty="0"/>
                  <a:t>onstant, decaying, with</a:t>
                </a:r>
                <a:r>
                  <a:rPr lang="en-GB" sz="2400" dirty="0"/>
                  <a:t> momentum (escape from local minima and saddle points)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better convergence by </a:t>
                </a:r>
                <a:r>
                  <a:rPr lang="en-GB" sz="2400" dirty="0"/>
                  <a:t>adapting learning rate for each weight: lower/higher learning rates for weights with large/small updates (avoid direction of oscillations)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popular methods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</m:oMath>
                </a14:m>
                <a:r>
                  <a:rPr lang="en-GB" sz="2400" dirty="0">
                    <a:sym typeface="Wingdings" pitchFamily="2" charset="2"/>
                  </a:rPr>
                  <a:t> here denotes individual weight 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>
                    <a:sym typeface="Wingdings" pitchFamily="2" charset="2"/>
                  </a:rPr>
                  <a:t> component of gradient):</a:t>
                </a:r>
              </a:p>
              <a:p>
                <a:r>
                  <a:rPr lang="en-DE" sz="2400" dirty="0"/>
                  <a:t>Adagrad: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ctrlPr>
                                  <a:rPr lang="en-US" sz="24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  <m:e>
                                <m:sSubSup>
                                  <m:sSubSupPr>
                                    <m:ctrlPr>
                                      <a:rPr lang="en-US" sz="24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𝑔</m:t>
                                    </m:r>
                                  </m:e>
                                  <m:sub>
                                    <m:acc>
                                      <m:accPr>
                                        <m:chr m:val="̂"/>
                                        <m:ctrlP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  <m:t>𝑤</m:t>
                                        </m:r>
                                      </m:e>
                                    </m:acc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sub>
                                  <m:sup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</m:nary>
                          </m:e>
                        </m:rad>
                      </m:den>
                    </m:f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DE" sz="2400" dirty="0"/>
                  <a:t>	with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m:rPr>
                        <m:brk m:alnAt="23"/>
                      </m:rP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DE" sz="2400" dirty="0"/>
                  <a:t> denoting current and past iterations (issue: sum in denominator grows with more iterations </a:t>
                </a:r>
                <a:r>
                  <a:rPr lang="en-DE" sz="2400" dirty="0">
                    <a:sym typeface="Wingdings" pitchFamily="2" charset="2"/>
                  </a:rPr>
                  <a:t> danger of stucking</a:t>
                </a:r>
                <a:r>
                  <a:rPr lang="en-DE" sz="2400" dirty="0"/>
                  <a:t>)</a:t>
                </a:r>
              </a:p>
              <a:p>
                <a:r>
                  <a:rPr lang="en-DE" sz="2400" dirty="0"/>
                  <a:t>RMSProp: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</m:e>
                                </m:acc>
                              </m:e>
                            </m:d>
                          </m:e>
                        </m:rad>
                      </m:den>
                    </m:f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/>
                  <a:t>	with	</a:t>
                </a:r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</m:d>
                    <m:sSubSup>
                      <m:sSub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GB" sz="2400" dirty="0"/>
              </a:p>
              <a:p>
                <a:r>
                  <a:rPr lang="en-GB" sz="2400" dirty="0"/>
                  <a:t>Adam (Adaptive Moment Optimization): combines </a:t>
                </a:r>
                <a:r>
                  <a:rPr lang="en-GB" sz="2400" dirty="0" err="1"/>
                  <a:t>RMSProp</a:t>
                </a:r>
                <a:r>
                  <a:rPr lang="en-GB" sz="2400" dirty="0"/>
                  <a:t> with momentum</a:t>
                </a:r>
                <a:endParaRPr lang="en-DE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  <a:blipFill>
                <a:blip r:embed="rId2"/>
                <a:stretch>
                  <a:fillRect l="-965" t="-1749" r="-603" b="-8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1A5DD8-3E99-5E52-3CDE-2D71C92BB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10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FD1C68C-1787-9684-1D49-CF4B92BBD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3077" y="21020"/>
            <a:ext cx="3309922" cy="20673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A765DE-A53B-89BA-E441-05C391067B3B}"/>
              </a:ext>
            </a:extLst>
          </p:cNvPr>
          <p:cNvSpPr txBox="1"/>
          <p:nvPr/>
        </p:nvSpPr>
        <p:spPr>
          <a:xfrm>
            <a:off x="11610481" y="184216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162971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0F8CF-295B-BF64-8FAA-4FEC14F46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Early Stopping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74BFF-A44F-DA3D-9365-65CF65C67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453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loss independently measured on validation set</a:t>
            </a:r>
          </a:p>
          <a:p>
            <a:pPr marL="0" indent="0">
              <a:buNone/>
            </a:pPr>
            <a:r>
              <a:rPr lang="en-GB" sz="2600" dirty="0"/>
              <a:t>halting training when overﬁtting begins to occur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7599DE-5985-B23D-D8D7-E12F3E33E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11</a:t>
            </a:fld>
            <a:endParaRPr lang="en-DE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BB9F430-1E54-F6C3-BAED-959D781F77EE}"/>
              </a:ext>
            </a:extLst>
          </p:cNvPr>
          <p:cNvGrpSpPr/>
          <p:nvPr/>
        </p:nvGrpSpPr>
        <p:grpSpPr>
          <a:xfrm>
            <a:off x="1620120" y="3163696"/>
            <a:ext cx="5840703" cy="3011242"/>
            <a:chOff x="7939004" y="4088685"/>
            <a:chExt cx="4056146" cy="2191465"/>
          </a:xfrm>
        </p:grpSpPr>
        <p:pic>
          <p:nvPicPr>
            <p:cNvPr id="6" name="Picture 5" descr="Chart&#10;&#10;Description automatically generated">
              <a:extLst>
                <a:ext uri="{FF2B5EF4-FFF2-40B4-BE49-F238E27FC236}">
                  <a16:creationId xmlns:a16="http://schemas.microsoft.com/office/drawing/2014/main" id="{23B58024-C282-B532-2D80-58645EC96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39004" y="4319752"/>
              <a:ext cx="4056146" cy="1960398"/>
            </a:xfrm>
            <a:prstGeom prst="rect">
              <a:avLst/>
            </a:prstGeom>
          </p:spPr>
        </p:pic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A8BAF09-BE45-2D54-6B52-634DCF6234C2}"/>
                </a:ext>
              </a:extLst>
            </p:cNvPr>
            <p:cNvCxnSpPr/>
            <p:nvPr/>
          </p:nvCxnSpPr>
          <p:spPr>
            <a:xfrm>
              <a:off x="8681546" y="4414345"/>
              <a:ext cx="0" cy="1512000"/>
            </a:xfrm>
            <a:prstGeom prst="line">
              <a:avLst/>
            </a:prstGeom>
            <a:ln w="127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A0CA3E-B524-662D-F4EE-748DC8EA0CA9}"/>
                </a:ext>
              </a:extLst>
            </p:cNvPr>
            <p:cNvSpPr txBox="1"/>
            <p:nvPr/>
          </p:nvSpPr>
          <p:spPr>
            <a:xfrm>
              <a:off x="8610600" y="4088685"/>
              <a:ext cx="15119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accent2"/>
                  </a:solidFill>
                </a:rPr>
                <a:t>e</a:t>
              </a:r>
              <a:r>
                <a:rPr lang="en-DE" dirty="0">
                  <a:solidFill>
                    <a:schemeClr val="accent2"/>
                  </a:solidFill>
                </a:rPr>
                <a:t>arly stopping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ABA6C7F-DF95-6A7E-1CB7-270F51FC54F8}"/>
              </a:ext>
            </a:extLst>
          </p:cNvPr>
          <p:cNvSpPr txBox="1"/>
          <p:nvPr/>
        </p:nvSpPr>
        <p:spPr>
          <a:xfrm>
            <a:off x="6788813" y="599237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CABCBD-6C25-BAB2-7547-300FF2300AE3}"/>
              </a:ext>
            </a:extLst>
          </p:cNvPr>
          <p:cNvSpPr txBox="1"/>
          <p:nvPr/>
        </p:nvSpPr>
        <p:spPr>
          <a:xfrm>
            <a:off x="8127132" y="4828069"/>
            <a:ext cx="31540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(suppresses double descent)</a:t>
            </a:r>
          </a:p>
        </p:txBody>
      </p:sp>
    </p:spTree>
    <p:extLst>
      <p:ext uri="{BB962C8B-B14F-4D97-AF65-F5344CB8AC3E}">
        <p14:creationId xmlns:p14="http://schemas.microsoft.com/office/powerpoint/2010/main" val="4093813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BFF40BBE-DE8D-4597-8DA2-2E38155F1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5747" y="4506488"/>
            <a:ext cx="4141733" cy="1860328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A2100D67-1B0B-E260-BD60-7C432DD63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1667" y="1325036"/>
            <a:ext cx="4321066" cy="24632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DF21D9-FF5D-C3E5-303B-C7486233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Connections: ResNet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B8950-3962-3E65-657F-0D6D5FCC0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98373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issue: degradation of training (and test) error when adding more and more layers (not due to overfitting)</a:t>
            </a:r>
          </a:p>
          <a:p>
            <a:pPr marL="0" indent="0">
              <a:buNone/>
            </a:pPr>
            <a:r>
              <a:rPr lang="en-GB" dirty="0"/>
              <a:t>reason: optimization issues with near-identity mappings (deeper layers add only a bit of expressive power) </a:t>
            </a: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introducing variance</a:t>
            </a:r>
          </a:p>
          <a:p>
            <a:pPr marL="0" indent="0">
              <a:buNone/>
            </a:pPr>
            <a:r>
              <a:rPr lang="en-GB" dirty="0"/>
              <a:t>solution: learning of residuals by means of skip connections (zero weights easier to learn than identity mapping)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produces loss functions that train easier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enabling extremely deep residual networks (several hundred layers) without degradation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0EFAF-6B2A-1032-9B54-F38BF505C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37BBE-A31B-A747-6DD5-43852D4E8287}"/>
              </a:ext>
            </a:extLst>
          </p:cNvPr>
          <p:cNvSpPr txBox="1"/>
          <p:nvPr/>
        </p:nvSpPr>
        <p:spPr>
          <a:xfrm>
            <a:off x="7636573" y="820767"/>
            <a:ext cx="4487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residual mapping (skip/shortcut connections)</a:t>
            </a:r>
            <a:r>
              <a:rPr lang="en-DE" dirty="0"/>
              <a:t>: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76F285-3F11-DAA9-5279-E7822C658259}"/>
              </a:ext>
            </a:extLst>
          </p:cNvPr>
          <p:cNvSpPr txBox="1"/>
          <p:nvPr/>
        </p:nvSpPr>
        <p:spPr>
          <a:xfrm>
            <a:off x="8078082" y="373594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068E7A-F07F-529E-7667-EC2102406C2E}"/>
              </a:ext>
            </a:extLst>
          </p:cNvPr>
          <p:cNvSpPr txBox="1"/>
          <p:nvPr/>
        </p:nvSpPr>
        <p:spPr>
          <a:xfrm>
            <a:off x="9212484" y="4137156"/>
            <a:ext cx="133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CAF473-EF96-0B66-1961-2268947BAEF2}"/>
              </a:ext>
            </a:extLst>
          </p:cNvPr>
          <p:cNvSpPr txBox="1"/>
          <p:nvPr/>
        </p:nvSpPr>
        <p:spPr>
          <a:xfrm>
            <a:off x="9710354" y="628554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B3B069-509C-99E3-C839-745BD9AE7B1C}"/>
              </a:ext>
            </a:extLst>
          </p:cNvPr>
          <p:cNvSpPr txBox="1"/>
          <p:nvPr/>
        </p:nvSpPr>
        <p:spPr>
          <a:xfrm>
            <a:off x="10869185" y="3141921"/>
            <a:ext cx="1458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(p</a:t>
            </a:r>
            <a:r>
              <a:rPr lang="en-DE" dirty="0"/>
              <a:t>reserving the gradient)</a:t>
            </a:r>
          </a:p>
        </p:txBody>
      </p:sp>
    </p:spTree>
    <p:extLst>
      <p:ext uri="{BB962C8B-B14F-4D97-AF65-F5344CB8AC3E}">
        <p14:creationId xmlns:p14="http://schemas.microsoft.com/office/powerpoint/2010/main" val="2390545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5DDF-7FF2-A889-D4BB-8A54E2C57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Normalization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adaptive </a:t>
                </a:r>
                <a:r>
                  <a:rPr lang="en-GB" sz="2400" dirty="0" err="1"/>
                  <a:t>reparametrization</a:t>
                </a:r>
                <a:r>
                  <a:rPr lang="en-GB" sz="2400" dirty="0"/>
                  <a:t> of inputs to a layer (independently for each input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GB" sz="2400" dirty="0"/>
                  <a:t>):</a:t>
                </a:r>
                <a:endParaRPr lang="en-US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𝑗𝑖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𝑗𝑖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400" b="0" dirty="0"/>
                  <a:t>	(decoupling of lengt</a:t>
                </a:r>
                <a:r>
                  <a:rPr lang="en-US" sz="2400" dirty="0"/>
                  <a:t>h and direction of weight vectors</a:t>
                </a:r>
                <a:r>
                  <a:rPr lang="en-US" sz="2400" b="0" dirty="0"/>
                  <a:t>)</a:t>
                </a:r>
              </a:p>
              <a:p>
                <a:pPr marL="0" indent="0">
                  <a:buNone/>
                </a:pPr>
                <a:r>
                  <a:rPr lang="en-GB" sz="2400" dirty="0"/>
                  <a:t>with empirical means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2400" dirty="0"/>
                  <a:t> and variances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GB" sz="2400" dirty="0"/>
                  <a:t> over samples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GB" sz="2400" dirty="0"/>
                  <a:t> in considered mini-batch</a:t>
                </a: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GB" sz="2400" dirty="0"/>
                  <a:t>back-propagating through this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to maintain expressive power of neural network:</a:t>
                </a:r>
              </a:p>
              <a:p>
                <a:pPr marL="0" indent="0">
                  <a:buNone/>
                </a:pPr>
                <a:r>
                  <a:rPr lang="en-US" sz="2400" dirty="0"/>
                  <a:t>use	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𝛾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𝑗𝑖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2400" dirty="0"/>
                  <a:t>	instead of	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𝑗𝑖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(new parametrization not dependent on interaction of weights in previous layers)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𝜸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400" dirty="0"/>
                  <a:t>and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400" dirty="0"/>
                  <a:t>learned together with weights via back-propagation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b="-377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91997-494E-2AAF-C6F6-5F98B82B4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13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58C8B9-B2E1-42F2-39C6-AD6552BDB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6671" y="10886"/>
            <a:ext cx="1704443" cy="18256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F3B7C50-3000-1235-1487-CEF608795953}"/>
              </a:ext>
            </a:extLst>
          </p:cNvPr>
          <p:cNvSpPr txBox="1"/>
          <p:nvPr/>
        </p:nvSpPr>
        <p:spPr>
          <a:xfrm>
            <a:off x="11648596" y="183651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192814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E12BC-49DC-A1D3-CF4A-B339BDBCD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6A17F-5976-A798-3A51-2C69A51CA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improves optimization by reducing problem of coordinating updates across layers (weights updated layer-by-layer backward from output to input, assuming fixed weights in prior layers)</a:t>
            </a:r>
          </a:p>
          <a:p>
            <a:r>
              <a:rPr lang="en-GB" sz="2600" dirty="0"/>
              <a:t>allows higher learning rates and reduces importance of weight initialization</a:t>
            </a:r>
          </a:p>
          <a:p>
            <a:r>
              <a:rPr lang="en-GB" sz="2600" dirty="0"/>
              <a:t>avoids vanishing/exploding gradients (when combined with skip connections like in residual networks, also helps with identity learning)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can also have (implicit) regularization eﬀect</a:t>
            </a:r>
          </a:p>
          <a:p>
            <a:r>
              <a:rPr lang="en-GB" sz="2600" dirty="0"/>
              <a:t>introduces both additive and multiplicative noise</a:t>
            </a:r>
          </a:p>
          <a:p>
            <a:r>
              <a:rPr lang="en-GB" sz="2600" dirty="0"/>
              <a:t>sometimes makes dropout (adding</a:t>
            </a:r>
            <a:r>
              <a:rPr lang="en-DE" sz="2600" dirty="0"/>
              <a:t> multiplicative noise</a:t>
            </a:r>
            <a:r>
              <a:rPr lang="en-GB" sz="2600" dirty="0"/>
              <a:t>) unnecessary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FF4B2-B248-E2A5-3F08-949FB25B5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66894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Comparison to Shallow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86852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8E726-8B75-363F-D167-C015C6B0C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Feature Engineering vs Feature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6CE5B-7B0E-2043-4753-6099922B8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9413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hallow learning:</a:t>
            </a:r>
          </a:p>
          <a:p>
            <a:pPr marL="0" indent="0">
              <a:buNone/>
            </a:pPr>
            <a:r>
              <a:rPr lang="en-DE" sz="2600" dirty="0"/>
              <a:t>representation encoded in features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 engineering</a:t>
            </a: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d</a:t>
            </a:r>
            <a:r>
              <a:rPr lang="en-DE" sz="2600" dirty="0">
                <a:sym typeface="Wingdings" pitchFamily="2" charset="2"/>
              </a:rPr>
              <a:t>eep learning: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representation encoded in network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feature/representation learning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(</a:t>
            </a:r>
            <a:r>
              <a:rPr lang="en-GB" sz="2600" dirty="0"/>
              <a:t>hierarchy of concepts learned from raw data in deep graph with many layers</a:t>
            </a:r>
            <a:r>
              <a:rPr lang="en-DE" sz="26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60BE6-DCED-A679-180C-47A1EAE6D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D6C3136A-CC61-0BB5-2E4D-A1BF81FF2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035" y="1327187"/>
            <a:ext cx="3883214" cy="54468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1B82F6-102E-32C8-8AA5-94A6D1203C26}"/>
              </a:ext>
            </a:extLst>
          </p:cNvPr>
          <p:cNvSpPr txBox="1"/>
          <p:nvPr/>
        </p:nvSpPr>
        <p:spPr>
          <a:xfrm>
            <a:off x="10988826" y="605757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8781196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E13A3-1EB6-A85D-51AD-E8B4C1388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DE" dirty="0"/>
              <a:t>abular vs Unstructured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23304-D432-4E1D-29CC-0FB9D9190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deep learning methods dominate applications on unstructured data (like text or images), but not necessarily on tabular data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typical characteristics of tabular data difficult to handle for deep learning:</a:t>
            </a:r>
          </a:p>
          <a:p>
            <a:r>
              <a:rPr lang="en-GB" sz="2400" dirty="0"/>
              <a:t>irregular patterns in target function (neural networks require p</a:t>
            </a:r>
            <a:r>
              <a:rPr lang="en-DE" sz="2400" dirty="0"/>
              <a:t>iecewise continuous targets</a:t>
            </a:r>
            <a:r>
              <a:rPr lang="en-GB" sz="2400" dirty="0"/>
              <a:t>)</a:t>
            </a:r>
          </a:p>
          <a:p>
            <a:r>
              <a:rPr lang="en-GB" sz="2400" dirty="0"/>
              <a:t>uninformative features</a:t>
            </a:r>
          </a:p>
          <a:p>
            <a:r>
              <a:rPr lang="en-GB" sz="2400" dirty="0"/>
              <a:t>non-rotationally invariant data (linear combinations of features misrepresent the information</a:t>
            </a:r>
            <a:r>
              <a:rPr lang="en-DE" sz="2400" dirty="0"/>
              <a:t>)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tree-based models (e.g., gradient boosting) can naturally deal with these situations</a:t>
            </a:r>
            <a:endParaRPr lang="en-DE" sz="24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EBEEB-7BFB-D777-A689-596798541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77059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96BE7-ED4C-5E2B-564B-33799AF07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Categorical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FCC10-8545-2083-F633-36ECF823D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tabular data usually heterogenous, often with sparse c</a:t>
            </a:r>
            <a:r>
              <a:rPr lang="en-DE" sz="2600" dirty="0"/>
              <a:t>ategorical variables (like color of an object)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need for an encoding for categorical variables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different possibilities:</a:t>
            </a:r>
            <a:endParaRPr lang="en-DE" sz="2600" dirty="0"/>
          </a:p>
          <a:p>
            <a:r>
              <a:rPr lang="en-GB" sz="2600" dirty="0"/>
              <a:t>o</a:t>
            </a:r>
            <a:r>
              <a:rPr lang="en-DE" sz="2600" dirty="0"/>
              <a:t>rdinal encoding (introduces artificial order to unordered categories)</a:t>
            </a:r>
          </a:p>
          <a:p>
            <a:r>
              <a:rPr lang="en-DE" sz="2600" dirty="0"/>
              <a:t>leave-one-out encoding (use mean of target for given category excluding current row, used in CatBoost)</a:t>
            </a:r>
          </a:p>
          <a:p>
            <a:r>
              <a:rPr lang="en-DE" sz="2600" dirty="0"/>
              <a:t>one-hot encoding (can suffer from curse of dimensionality)</a:t>
            </a:r>
          </a:p>
          <a:p>
            <a:r>
              <a:rPr lang="en-DE" sz="2600" dirty="0"/>
              <a:t>embeddings (can also alleviate issue of </a:t>
            </a:r>
            <a:r>
              <a:rPr lang="en-GB" sz="2600" dirty="0"/>
              <a:t>non rotationally-invariant data</a:t>
            </a:r>
            <a:r>
              <a:rPr lang="en-DE" sz="2600" dirty="0"/>
              <a:t>)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7ECF4-88CC-6FFA-B376-C462D8970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710184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Embeddings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43FCDE-90EF-B86C-E278-DF5A424A7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7999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18086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CNNs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he deeper the better (accuracy, hierarchical representation)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690688"/>
            <a:ext cx="105156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endParaRPr lang="en-DE" sz="2400" dirty="0"/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 (</a:t>
            </a:r>
            <a:r>
              <a:rPr lang="en-US" sz="2400" dirty="0"/>
              <a:t>MLP, </a:t>
            </a:r>
            <a:r>
              <a:rPr lang="en-GB" sz="2400" dirty="0"/>
              <a:t>CNN, …) optimal candidates</a:t>
            </a:r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Vector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552091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embeddings: 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20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99BAF-CD48-A9DC-C9DE-C8CFE057A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 Embeddings as Part of Language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02A78-E7E1-8AB3-28CF-DF22B7BBE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245836" cy="27017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</a:t>
            </a:r>
            <a:r>
              <a:rPr lang="en-DE" sz="2600" dirty="0"/>
              <a:t>anguage models contain embedding matrix as part of learned parameters</a:t>
            </a:r>
          </a:p>
          <a:p>
            <a:r>
              <a:rPr lang="en-GB" sz="2600" dirty="0"/>
              <a:t>c</a:t>
            </a:r>
            <a:r>
              <a:rPr lang="en-DE" sz="2600" dirty="0"/>
              <a:t>an be extracted and subsequently used as pre-trained embeddings for ot</a:t>
            </a:r>
            <a:r>
              <a:rPr lang="en-GB" sz="2600" dirty="0"/>
              <a:t>he</a:t>
            </a:r>
            <a:r>
              <a:rPr lang="en-DE" sz="2600" dirty="0"/>
              <a:t>r task</a:t>
            </a:r>
          </a:p>
          <a:p>
            <a:r>
              <a:rPr lang="en-GB" sz="2600" dirty="0"/>
              <a:t>t</a:t>
            </a:r>
            <a:r>
              <a:rPr lang="en-DE" sz="2600" dirty="0"/>
              <a:t>ypically several hundred dimensions for word vectors</a:t>
            </a:r>
          </a:p>
          <a:p>
            <a:r>
              <a:rPr lang="en-GB" sz="2600" dirty="0"/>
              <a:t>t</a:t>
            </a:r>
            <a:r>
              <a:rPr lang="en-DE" sz="2600" dirty="0"/>
              <a:t>rained on </a:t>
            </a:r>
            <a:r>
              <a:rPr lang="en-GB" sz="2600" dirty="0"/>
              <a:t>huge data sets (millions in vocabulary)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935F2C-07D5-187B-BE3D-6ABF98E1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21</a:t>
            </a:fld>
            <a:endParaRPr lang="en-DE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C0D0DB44-137A-5A96-F654-84C6089EF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311" y="4575994"/>
            <a:ext cx="4455949" cy="2194144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F0B691B1-6618-EEE6-E1AB-BB326F7FB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903" y="4575994"/>
            <a:ext cx="4572781" cy="21941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B38438-74D2-2EE4-9457-10563444E9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4036" y="1551648"/>
            <a:ext cx="1889669" cy="25371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8EEB905-7F38-A25E-C89F-852AB8B256E0}"/>
              </a:ext>
            </a:extLst>
          </p:cNvPr>
          <p:cNvSpPr txBox="1"/>
          <p:nvPr/>
        </p:nvSpPr>
        <p:spPr>
          <a:xfrm>
            <a:off x="11287235" y="598568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D1DC02-65F0-4A86-0404-D87CFA3EB8B9}"/>
              </a:ext>
            </a:extLst>
          </p:cNvPr>
          <p:cNvSpPr txBox="1"/>
          <p:nvPr/>
        </p:nvSpPr>
        <p:spPr>
          <a:xfrm>
            <a:off x="21020" y="4887309"/>
            <a:ext cx="21966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prominent task</a:t>
            </a:r>
            <a:r>
              <a:rPr lang="en-DE" dirty="0"/>
              <a:t>:</a:t>
            </a:r>
          </a:p>
          <a:p>
            <a:r>
              <a:rPr lang="en-DE" dirty="0"/>
              <a:t>next-word prediction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0551364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u</a:t>
            </a:r>
            <a:r>
              <a:rPr lang="en-DE" sz="2600" dirty="0"/>
              <a:t>sing neural networks: </a:t>
            </a:r>
            <a:r>
              <a:rPr lang="en-GB" sz="2600" dirty="0"/>
              <a:t>learning distributed representation of words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elf-supervised learning: sliding (with some sliding window) over text to generate training data set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learning of embeddings: kind of f</a:t>
            </a:r>
            <a:r>
              <a:rPr lang="en-DE" sz="2600" dirty="0"/>
              <a:t>eature learning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contextually-meaningful embeddings can be learned by means of sequence models (RNN/LSTM, transformer)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127176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word2vec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f</a:t>
            </a:r>
            <a:r>
              <a:rPr lang="en-DE" sz="2200" dirty="0"/>
              <a:t>ocus on generating word embeddings, not entire language model </a:t>
            </a:r>
            <a:r>
              <a:rPr lang="en-DE" sz="2200" dirty="0">
                <a:sym typeface="Wingdings" pitchFamily="2" charset="2"/>
              </a:rPr>
              <a:t></a:t>
            </a:r>
            <a:r>
              <a:rPr lang="en-DE" sz="2200" dirty="0"/>
              <a:t> </a:t>
            </a:r>
            <a:r>
              <a:rPr lang="en-GB" sz="2200" dirty="0"/>
              <a:t>n</a:t>
            </a:r>
            <a:r>
              <a:rPr lang="en-DE" sz="2200" dirty="0"/>
              <a:t>egative sampling:</a:t>
            </a:r>
          </a:p>
          <a:p>
            <a:r>
              <a:rPr lang="en-GB" sz="2200" dirty="0"/>
              <a:t>use input and output words of language model as features, binary target if </a:t>
            </a:r>
            <a:r>
              <a:rPr lang="en-GB" sz="2200" dirty="0" err="1"/>
              <a:t>neighbors</a:t>
            </a:r>
            <a:r>
              <a:rPr lang="en-GB" sz="2200" dirty="0"/>
              <a:t> (dropping expensive projection to output vocabulary </a:t>
            </a:r>
            <a:r>
              <a:rPr lang="en-GB" sz="2200" dirty="0">
                <a:sym typeface="Wingdings" pitchFamily="2" charset="2"/>
              </a:rPr>
              <a:t> </a:t>
            </a:r>
            <a:r>
              <a:rPr lang="en-GB" sz="2200" dirty="0"/>
              <a:t>much faster)</a:t>
            </a:r>
          </a:p>
          <a:p>
            <a:r>
              <a:rPr lang="en-GB" sz="2200" dirty="0"/>
              <a:t>include random negative samples (samples of words that are not </a:t>
            </a:r>
            <a:r>
              <a:rPr lang="en-GB" sz="2200" dirty="0" err="1"/>
              <a:t>neighbors</a:t>
            </a:r>
            <a:r>
              <a:rPr lang="en-GB" sz="2200" dirty="0"/>
              <a:t>)</a:t>
            </a:r>
            <a:endParaRPr lang="en-DE" sz="2200" dirty="0"/>
          </a:p>
          <a:p>
            <a:pPr marL="0" indent="0">
              <a:buNone/>
            </a:pPr>
            <a:r>
              <a:rPr lang="en-DE" sz="2200" dirty="0"/>
              <a:t>not a deep neural network (just single hidden layer)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85C09F0-E4C9-A29B-B9D7-E53C2E87E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5229" y="3938446"/>
            <a:ext cx="4041081" cy="24589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D0CC50-C039-2126-BB58-B3CF7670572A}"/>
              </a:ext>
            </a:extLst>
          </p:cNvPr>
          <p:cNvSpPr txBox="1"/>
          <p:nvPr/>
        </p:nvSpPr>
        <p:spPr>
          <a:xfrm>
            <a:off x="11593792" y="639744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9AED15-F592-D4C8-1B5B-9662B6A85365}"/>
              </a:ext>
            </a:extLst>
          </p:cNvPr>
          <p:cNvSpPr txBox="1"/>
          <p:nvPr/>
        </p:nvSpPr>
        <p:spPr>
          <a:xfrm>
            <a:off x="8177102" y="6398562"/>
            <a:ext cx="17840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/>
              <a:t>Continuous Bag Of Words</a:t>
            </a:r>
          </a:p>
        </p:txBody>
      </p:sp>
      <p:pic>
        <p:nvPicPr>
          <p:cNvPr id="10" name="Picture 9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CE9725D6-D6B7-0265-CC26-6D9897939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434" y="4501230"/>
            <a:ext cx="3469978" cy="1325564"/>
          </a:xfrm>
          <a:prstGeom prst="rect">
            <a:avLst/>
          </a:prstGeom>
        </p:spPr>
      </p:pic>
      <p:pic>
        <p:nvPicPr>
          <p:cNvPr id="12" name="Picture 11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F844BB24-4AE8-0FB1-3977-07FC645AA7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8725" y="4177130"/>
            <a:ext cx="3925191" cy="22203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7EE3A1-3A6C-7524-56F3-2B15F049FFFE}"/>
              </a:ext>
            </a:extLst>
          </p:cNvPr>
          <p:cNvSpPr txBox="1"/>
          <p:nvPr/>
        </p:nvSpPr>
        <p:spPr>
          <a:xfrm>
            <a:off x="1065672" y="6261410"/>
            <a:ext cx="1636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“h</a:t>
            </a:r>
            <a:r>
              <a:rPr lang="en-DE" dirty="0"/>
              <a:t>elper” matrix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0767579-B5DC-3477-F226-101D02BECEFC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1555226" y="5826794"/>
            <a:ext cx="328683" cy="434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828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74060-D643-327D-CF77-8F9DDCB4F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Contrastive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557F2-0176-DBF3-CB5B-215160025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25662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goal: create</a:t>
            </a:r>
            <a:r>
              <a:rPr lang="en-DE" sz="2600" dirty="0"/>
              <a:t> embedding space in which similar samples are close to each other and dissimilar ones are far apart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ften learned in a self-supervised way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natural language processing: w</a:t>
            </a:r>
            <a:r>
              <a:rPr lang="en-DE" sz="2600" dirty="0"/>
              <a:t>ord2vec</a:t>
            </a:r>
          </a:p>
          <a:p>
            <a:r>
              <a:rPr lang="en-GB" sz="2600" dirty="0"/>
              <a:t>c</a:t>
            </a:r>
            <a:r>
              <a:rPr lang="en-DE" sz="2600" dirty="0"/>
              <a:t>omputer vision: </a:t>
            </a:r>
            <a:r>
              <a:rPr lang="en-DE" sz="2600" dirty="0">
                <a:hlinkClick r:id="rId2"/>
              </a:rPr>
              <a:t>SimCLR</a:t>
            </a:r>
            <a:r>
              <a:rPr lang="en-DE" sz="2600" dirty="0"/>
              <a:t>, </a:t>
            </a:r>
            <a:r>
              <a:rPr lang="en-DE" sz="2600" dirty="0">
                <a:hlinkClick r:id="rId3"/>
              </a:rPr>
              <a:t>SimCLRv2</a:t>
            </a:r>
            <a:r>
              <a:rPr lang="en-DE" sz="2600" dirty="0"/>
              <a:t> (learning of image representations)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D766E6-2557-45F8-FEE8-36D28E9EC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40CCB4E-F027-677F-EDFA-C4441AC82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0454" y="1348157"/>
            <a:ext cx="3684079" cy="2787773"/>
          </a:xfrm>
          <a:prstGeom prst="rect">
            <a:avLst/>
          </a:prstGeom>
        </p:spPr>
      </p:pic>
      <p:pic>
        <p:nvPicPr>
          <p:cNvPr id="8" name="Picture 7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4258170-24A4-C1F9-98F7-CB068AFFAF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0194" y="4229077"/>
            <a:ext cx="4824600" cy="21272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54FEA7-9ED6-E840-E364-2E213A78E49D}"/>
              </a:ext>
            </a:extLst>
          </p:cNvPr>
          <p:cNvSpPr txBox="1"/>
          <p:nvPr/>
        </p:nvSpPr>
        <p:spPr>
          <a:xfrm>
            <a:off x="10788274" y="37582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566919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Autoencoders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5A1517-212E-9BD6-4A06-AA1C258A0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0074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5CD33-1DC3-804E-B1EE-25F48A2D3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Representation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5DFFE-107E-BDC3-5CF1-8AC3059F0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28462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autoencoders as prime example of representation learning</a:t>
            </a:r>
          </a:p>
          <a:p>
            <a:pPr marL="0" indent="0">
              <a:buNone/>
            </a:pPr>
            <a:r>
              <a:rPr lang="en-GB" sz="2200" dirty="0"/>
              <a:t>combination of</a:t>
            </a:r>
          </a:p>
          <a:p>
            <a:r>
              <a:rPr lang="en-GB" sz="2200" dirty="0"/>
              <a:t>encoder: converting input data into diﬀerent representation (code)</a:t>
            </a:r>
          </a:p>
          <a:p>
            <a:r>
              <a:rPr lang="en-GB" sz="2200" dirty="0"/>
              <a:t>decoder: converting learned representation back into original format</a:t>
            </a:r>
          </a:p>
          <a:p>
            <a:pPr marL="0" indent="0">
              <a:buNone/>
            </a:pPr>
            <a:r>
              <a:rPr lang="en-GB" sz="2200" dirty="0"/>
              <a:t>possibilities to avoid simple duplication:</a:t>
            </a:r>
          </a:p>
          <a:p>
            <a:r>
              <a:rPr lang="en-GB" sz="2200" dirty="0"/>
              <a:t>undercomplete autoencoders: code with smaller dimension (less nodes) than input (generalized PCA)</a:t>
            </a:r>
          </a:p>
          <a:p>
            <a:r>
              <a:rPr lang="en-GB" sz="2200" dirty="0"/>
              <a:t>sparse autoencoders: sparsity penalty to deactivate hidden nodes (e.g., with help from </a:t>
            </a:r>
            <a:r>
              <a:rPr lang="en-GB" sz="2200" dirty="0" err="1"/>
              <a:t>ReLU</a:t>
            </a:r>
            <a:r>
              <a:rPr lang="en-GB" sz="2200" dirty="0"/>
              <a:t> activation)</a:t>
            </a:r>
          </a:p>
          <a:p>
            <a:pPr marL="0" indent="0">
              <a:buNone/>
            </a:pPr>
            <a:r>
              <a:rPr lang="en-GB" sz="2200" dirty="0"/>
              <a:t>learned in the same way as feed-forward neural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0CB3E-2B00-C213-160C-29F0F7759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263B297-FFE6-7388-D3BD-FA13A1DAB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6662" y="1054048"/>
            <a:ext cx="4076963" cy="30516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E0B3C3-25F7-7770-BDD6-16B9E216412E}"/>
              </a:ext>
            </a:extLst>
          </p:cNvPr>
          <p:cNvSpPr txBox="1"/>
          <p:nvPr/>
        </p:nvSpPr>
        <p:spPr>
          <a:xfrm>
            <a:off x="11045504" y="394059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pic>
        <p:nvPicPr>
          <p:cNvPr id="9" name="Picture 8" descr="A picture containing lit&#10;&#10;Description automatically generated">
            <a:extLst>
              <a:ext uri="{FF2B5EF4-FFF2-40B4-BE49-F238E27FC236}">
                <a16:creationId xmlns:a16="http://schemas.microsoft.com/office/drawing/2014/main" id="{53AF23FC-7350-4936-88DD-419E018AF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462" y="4267419"/>
            <a:ext cx="1677475" cy="208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709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D8684-4641-A3D9-5464-3F2933FF7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History: Unsupervised Pre-Training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710FB-677C-6FAF-F8B1-6D45B8BC7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breakthrough in effectiveness of deep learning training in 2006:</a:t>
            </a:r>
          </a:p>
          <a:p>
            <a:pPr marL="0" indent="0">
              <a:buNone/>
            </a:pPr>
            <a:r>
              <a:rPr lang="en-GB" dirty="0"/>
              <a:t>Deep Belief Networks introduced idea of greedily initializing each layer by unsupervised learning</a:t>
            </a:r>
          </a:p>
          <a:p>
            <a:pPr marL="0" indent="0">
              <a:buNone/>
            </a:pPr>
            <a:r>
              <a:rPr lang="en-GB" dirty="0"/>
              <a:t>(using an energy-based method called Restricted Boltzmann Machine)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commonly seen as actual starting point of deep learning wave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only later, </a:t>
            </a:r>
            <a:r>
              <a:rPr lang="en-GB" dirty="0" err="1"/>
              <a:t>ReLU</a:t>
            </a:r>
            <a:r>
              <a:rPr lang="en-GB" dirty="0"/>
              <a:t> activation functions (and other improvements) enabled effective deep learning without unsupervised pre-training</a:t>
            </a:r>
          </a:p>
          <a:p>
            <a:pPr marL="0" indent="0">
              <a:buNone/>
            </a:pPr>
            <a:r>
              <a:rPr lang="en-GB" dirty="0"/>
              <a:t>but unsupervised pre-training still beneficial in context of semi-supervised learning, using large amounts of </a:t>
            </a:r>
            <a:r>
              <a:rPr lang="en-GB" dirty="0" err="1"/>
              <a:t>unlabeled</a:t>
            </a:r>
            <a:r>
              <a:rPr lang="en-GB" dirty="0"/>
              <a:t>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9A17EF-8AA4-4A25-D79E-3416668B5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81583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FDDD-2694-FF65-12A1-CC2531345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Stacked A</a:t>
            </a:r>
            <a:r>
              <a:rPr lang="en-DE" dirty="0"/>
              <a:t>utoencoders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DDC94-21A2-C939-6B38-99F1811F7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9029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besides dimensionality reduction, autoencoders can also be used (instead of Restricted Boltzmann Machines) for unsupervised pre-training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feature learning (</a:t>
            </a:r>
            <a:r>
              <a:rPr lang="en-GB" sz="2400" dirty="0"/>
              <a:t>internal distributed representations, high-level abstractions of input data</a:t>
            </a:r>
            <a:r>
              <a:rPr lang="en-GB" sz="2400" dirty="0">
                <a:sym typeface="Wingdings" pitchFamily="2" charset="2"/>
              </a:rPr>
              <a:t>), </a:t>
            </a:r>
            <a:r>
              <a:rPr lang="en-GB" sz="2400" dirty="0"/>
              <a:t>initializing weights in region near a good local minimum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stacking of a</a:t>
            </a:r>
            <a:r>
              <a:rPr lang="en-DE" sz="2400" dirty="0"/>
              <a:t>utoencoders (or RBMs) </a:t>
            </a:r>
            <a:r>
              <a:rPr lang="en-DE" sz="2400" dirty="0">
                <a:sym typeface="Wingdings" pitchFamily="2" charset="2"/>
              </a:rPr>
              <a:t></a:t>
            </a:r>
            <a:r>
              <a:rPr lang="en-DE" sz="2400" dirty="0"/>
              <a:t> industry adoption:</a:t>
            </a:r>
          </a:p>
          <a:p>
            <a:r>
              <a:rPr lang="en-DE" sz="2400" dirty="0"/>
              <a:t>object recognition (</a:t>
            </a:r>
            <a:r>
              <a:rPr lang="en-DE" sz="2400" dirty="0">
                <a:hlinkClick r:id="rId2"/>
              </a:rPr>
              <a:t>cat paper</a:t>
            </a:r>
            <a:r>
              <a:rPr lang="en-DE" sz="2400" dirty="0"/>
              <a:t>)</a:t>
            </a:r>
          </a:p>
          <a:p>
            <a:r>
              <a:rPr lang="en-GB" sz="2400" dirty="0">
                <a:hlinkClick r:id="rId3"/>
              </a:rPr>
              <a:t>speech recognition in industry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64B89C-F731-086E-DB81-367195295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28</a:t>
            </a:fld>
            <a:endParaRPr lang="en-DE"/>
          </a:p>
        </p:txBody>
      </p:sp>
      <p:pic>
        <p:nvPicPr>
          <p:cNvPr id="6" name="Picture 5" descr="A collage of a cat&#10;&#10;Description automatically generated with medium confidence">
            <a:extLst>
              <a:ext uri="{FF2B5EF4-FFF2-40B4-BE49-F238E27FC236}">
                <a16:creationId xmlns:a16="http://schemas.microsoft.com/office/drawing/2014/main" id="{ADC8790E-CC49-E357-4B85-B6EF274C26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8490" y="2857387"/>
            <a:ext cx="3600450" cy="26987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994BC2-C3E9-DECB-2DB3-F7EB55FFCBC6}"/>
              </a:ext>
            </a:extLst>
          </p:cNvPr>
          <p:cNvSpPr txBox="1"/>
          <p:nvPr/>
        </p:nvSpPr>
        <p:spPr>
          <a:xfrm>
            <a:off x="11475111" y="556391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359EAE-2333-B699-C8D1-B3FFAC7A6D62}"/>
              </a:ext>
            </a:extLst>
          </p:cNvPr>
          <p:cNvSpPr txBox="1"/>
          <p:nvPr/>
        </p:nvSpPr>
        <p:spPr>
          <a:xfrm>
            <a:off x="8528490" y="2480276"/>
            <a:ext cx="225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stimuli for c</a:t>
            </a:r>
            <a:r>
              <a:rPr lang="en-DE" dirty="0"/>
              <a:t>at neuron:</a:t>
            </a:r>
          </a:p>
        </p:txBody>
      </p:sp>
    </p:spTree>
    <p:extLst>
      <p:ext uri="{BB962C8B-B14F-4D97-AF65-F5344CB8AC3E}">
        <p14:creationId xmlns:p14="http://schemas.microsoft.com/office/powerpoint/2010/main" val="36725461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30093-2B6B-B354-98BE-E783FE00E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Recurrent Neural Networks (RNN)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3E1986-EB2F-12E4-AD67-503E72BBD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205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60527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A199D-5212-6ABD-EB0C-BACF96C6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Structures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D9122-E815-1D18-2651-B6DACC8D7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speech recognition, natural language processing, time series, …</a:t>
            </a:r>
          </a:p>
          <a:p>
            <a:pPr marL="0" indent="0">
              <a:buNone/>
            </a:pPr>
            <a:r>
              <a:rPr lang="en-GB" sz="2600" dirty="0"/>
              <a:t>problem: need to generalize across different points in time (or multiple positions of words within a sentence) and learn from context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idea: parameter sharing across different parts of model</a:t>
            </a:r>
          </a:p>
          <a:p>
            <a:pPr marL="0" indent="0">
              <a:buNone/>
            </a:pPr>
            <a:r>
              <a:rPr lang="en-GB" sz="2600" dirty="0"/>
              <a:t>CNNs apply parameter sharing (convolutions) on grid-like structures (including 1-D grids like time series or speech), but this is limited to </a:t>
            </a:r>
            <a:r>
              <a:rPr lang="en-GB" sz="2600" dirty="0" err="1"/>
              <a:t>neighboring</a:t>
            </a:r>
            <a:r>
              <a:rPr lang="en-GB" sz="2600" dirty="0"/>
              <a:t> inputs.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need for approach to learn sequential structures (process input as stream, e.g., speech, rather than one batch, e.g., image)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884F24-B303-C986-70DA-7DF2EF272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065779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FE7612-90FF-8247-A020-23498D599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Back-Propagation through Time</a:t>
            </a:r>
            <a:endParaRPr lang="en-DE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F1F8BBF-11C4-4748-AD74-71EC1685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RNN: output of node directed back to input</a:t>
            </a: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b="0" dirty="0">
                <a:sym typeface="Wingdings" pitchFamily="2" charset="2"/>
              </a:rPr>
              <a:t>different kind of depth: </a:t>
            </a:r>
            <a:r>
              <a:rPr lang="en-GB" sz="2600" b="0" dirty="0"/>
              <a:t>one recurrence for each sequential step (e.g., word)</a:t>
            </a:r>
            <a:endParaRPr lang="en-GB" sz="2600" b="0" dirty="0">
              <a:sym typeface="Wingdings" pitchFamily="2" charset="2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8358B2-2012-004E-0E68-6ECABEB2D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31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6DFDF32-09F2-7D0A-9336-5F14F6F7A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985" y="3409951"/>
            <a:ext cx="7278101" cy="18544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D69230-075D-CDC8-E9BA-B813D6E66B8E}"/>
              </a:ext>
            </a:extLst>
          </p:cNvPr>
          <p:cNvSpPr txBox="1"/>
          <p:nvPr/>
        </p:nvSpPr>
        <p:spPr>
          <a:xfrm>
            <a:off x="8590174" y="520865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819E9C-0193-21A5-9CA8-71881BD58C56}"/>
              </a:ext>
            </a:extLst>
          </p:cNvPr>
          <p:cNvSpPr txBox="1"/>
          <p:nvPr/>
        </p:nvSpPr>
        <p:spPr>
          <a:xfrm>
            <a:off x="2516210" y="2396703"/>
            <a:ext cx="2270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interaction with delay of single time step</a:t>
            </a:r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917F34C-43C3-0F47-5873-69E0F46339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3383822" y="3043034"/>
            <a:ext cx="267505" cy="571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59C4F5D-5272-2B5F-6FD0-E89A56C3C3D3}"/>
              </a:ext>
            </a:extLst>
          </p:cNvPr>
          <p:cNvSpPr txBox="1"/>
          <p:nvPr/>
        </p:nvSpPr>
        <p:spPr>
          <a:xfrm>
            <a:off x="4656082" y="2889258"/>
            <a:ext cx="4222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computational graph with repeated pieces:</a:t>
            </a:r>
            <a:endParaRPr lang="en-D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F6426D-D791-C3D0-AD2E-25FFBDA1344E}"/>
              </a:ext>
            </a:extLst>
          </p:cNvPr>
          <p:cNvSpPr txBox="1"/>
          <p:nvPr/>
        </p:nvSpPr>
        <p:spPr>
          <a:xfrm>
            <a:off x="9122692" y="1864737"/>
            <a:ext cx="2668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activation of recurrent nodes at that point in 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8FB9BA-201F-9EC3-F4A0-705655C8B7EE}"/>
              </a:ext>
            </a:extLst>
          </p:cNvPr>
          <p:cNvSpPr txBox="1"/>
          <p:nvPr/>
        </p:nvSpPr>
        <p:spPr>
          <a:xfrm>
            <a:off x="9535086" y="4451518"/>
            <a:ext cx="2406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model operating on all time steps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1218D81-697D-61F6-4DA6-79DCF0516D03}"/>
              </a:ext>
            </a:extLst>
          </p:cNvPr>
          <p:cNvCxnSpPr>
            <a:stCxn id="15" idx="1"/>
          </p:cNvCxnSpPr>
          <p:nvPr/>
        </p:nvCxnSpPr>
        <p:spPr>
          <a:xfrm flipH="1" flipV="1">
            <a:off x="8755117" y="4214648"/>
            <a:ext cx="779969" cy="560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DCFBD9D-111C-80A3-0D68-1C7F61CEFC0D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8197702" y="2187903"/>
            <a:ext cx="924990" cy="1291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7121971-CE2A-F32B-B9E0-3E0A662B28CF}"/>
              </a:ext>
            </a:extLst>
          </p:cNvPr>
          <p:cNvCxnSpPr>
            <a:cxnSpLocks/>
          </p:cNvCxnSpPr>
          <p:nvPr/>
        </p:nvCxnSpPr>
        <p:spPr>
          <a:xfrm flipH="1">
            <a:off x="7113181" y="2187902"/>
            <a:ext cx="2009511" cy="1291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6589F12-A134-DBFB-4E18-1EFEA6E57481}"/>
              </a:ext>
            </a:extLst>
          </p:cNvPr>
          <p:cNvSpPr txBox="1"/>
          <p:nvPr/>
        </p:nvSpPr>
        <p:spPr>
          <a:xfrm>
            <a:off x="116958" y="3478926"/>
            <a:ext cx="2140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hidden layer: several r</a:t>
            </a:r>
            <a:r>
              <a:rPr lang="en-DE" dirty="0"/>
              <a:t>ecurrent neurons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E5A46B-8D9D-56B0-F41B-84C2CB597861}"/>
              </a:ext>
            </a:extLst>
          </p:cNvPr>
          <p:cNvSpPr txBox="1"/>
          <p:nvPr/>
        </p:nvSpPr>
        <p:spPr>
          <a:xfrm>
            <a:off x="24148" y="4562320"/>
            <a:ext cx="22328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input layer: e.g., one-hot encoded words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5102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E0DAD-6B17-205D-2251-D8640C93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ym typeface="Wingdings" pitchFamily="2" charset="2"/>
              </a:rPr>
              <a:t>Weight Sharing across Time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1276A-105C-8D7E-85FE-3AB853350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3002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example: input-output mapping at each time step with recurrent hidden nodes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B369A1-7AF3-33AC-FD9F-06CAF35C2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32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2B69DD06-4D6E-FAED-2701-0D110692B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6160"/>
            <a:ext cx="5155195" cy="36835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671E7A-6B89-F11E-3A52-6A9ABDF0E086}"/>
              </a:ext>
            </a:extLst>
          </p:cNvPr>
          <p:cNvSpPr txBox="1"/>
          <p:nvPr/>
        </p:nvSpPr>
        <p:spPr>
          <a:xfrm>
            <a:off x="5727136" y="617696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9" name="Picture 8" descr="Text, letter&#10;&#10;Description automatically generated">
            <a:extLst>
              <a:ext uri="{FF2B5EF4-FFF2-40B4-BE49-F238E27FC236}">
                <a16:creationId xmlns:a16="http://schemas.microsoft.com/office/drawing/2014/main" id="{FDC8CD4C-CD26-EF0A-AB2A-A0A40D2C0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686" y="3510455"/>
            <a:ext cx="3435875" cy="15050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48DD30-8464-0F5E-2533-954F076F17B0}"/>
              </a:ext>
            </a:extLst>
          </p:cNvPr>
          <p:cNvSpPr txBox="1"/>
          <p:nvPr/>
        </p:nvSpPr>
        <p:spPr>
          <a:xfrm>
            <a:off x="5993395" y="2735136"/>
            <a:ext cx="5717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total l</a:t>
            </a:r>
            <a:r>
              <a:rPr lang="en-DE" sz="2000" dirty="0"/>
              <a:t>oss for sequence: sum of losses over time steps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9FA5562-6F41-0C38-6149-57F955B254A1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071730" y="2935191"/>
            <a:ext cx="921665" cy="414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AE2972-44E8-D9F4-1211-96C5A6E558F8}"/>
              </a:ext>
            </a:extLst>
          </p:cNvPr>
          <p:cNvSpPr txBox="1"/>
          <p:nvPr/>
        </p:nvSpPr>
        <p:spPr>
          <a:xfrm>
            <a:off x="7517653" y="5730376"/>
            <a:ext cx="171200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iscrete outputs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7147FFF-C5A4-7C3F-EDCA-253CFB50F01E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7898276" y="5015473"/>
            <a:ext cx="475381" cy="714903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5AC5712-6194-B76B-7285-70D10F986A60}"/>
              </a:ext>
            </a:extLst>
          </p:cNvPr>
          <p:cNvSpPr txBox="1"/>
          <p:nvPr/>
        </p:nvSpPr>
        <p:spPr>
          <a:xfrm>
            <a:off x="9409814" y="4518444"/>
            <a:ext cx="2632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ore popular than ReLU here (exploding gradients)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F89994D-CC4B-A1B3-A2CF-BEFA5C533B52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7772751" y="4247015"/>
            <a:ext cx="1637063" cy="594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45BA8EC-50AF-B3A3-2F37-5E1E55764DBA}"/>
              </a:ext>
            </a:extLst>
          </p:cNvPr>
          <p:cNvCxnSpPr/>
          <p:nvPr/>
        </p:nvCxnSpPr>
        <p:spPr>
          <a:xfrm flipH="1">
            <a:off x="4263656" y="2935191"/>
            <a:ext cx="1729739" cy="414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2118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26E8E-3727-299C-1934-3A2FB40CA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Further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61E5D-64DE-4A0C-5986-6AD08ACC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33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321B01A-BA67-40F8-9D2F-482DF67ED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56" y="2713305"/>
            <a:ext cx="3824224" cy="2993443"/>
          </a:xfrm>
          <a:prstGeom prst="rect">
            <a:avLst/>
          </a:prstGeom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65B2D181-2259-43C7-A942-3129C6E10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439" y="2713305"/>
            <a:ext cx="3343120" cy="354053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E11104-F2BA-145E-22F0-A6830F241195}"/>
              </a:ext>
            </a:extLst>
          </p:cNvPr>
          <p:cNvSpPr txBox="1"/>
          <p:nvPr/>
        </p:nvSpPr>
        <p:spPr>
          <a:xfrm>
            <a:off x="590107" y="1844417"/>
            <a:ext cx="34202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s</a:t>
            </a:r>
            <a:r>
              <a:rPr lang="en-DE" sz="2200" dirty="0"/>
              <a:t>ummarization of sequence: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3D1BAE-5845-71E5-A7E1-0145AA8045E5}"/>
              </a:ext>
            </a:extLst>
          </p:cNvPr>
          <p:cNvSpPr txBox="1"/>
          <p:nvPr/>
        </p:nvSpPr>
        <p:spPr>
          <a:xfrm>
            <a:off x="4987137" y="1849401"/>
            <a:ext cx="22177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 err="1"/>
              <a:t>i</a:t>
            </a:r>
            <a:r>
              <a:rPr lang="en-DE" sz="2200" dirty="0"/>
              <a:t>mage captioning: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6E8FFCE-2CE4-7085-97BA-5F20668B6B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9818" y="2713305"/>
            <a:ext cx="4068970" cy="311831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BD4C94-0FC2-6D14-141D-B293F7584449}"/>
              </a:ext>
            </a:extLst>
          </p:cNvPr>
          <p:cNvSpPr txBox="1"/>
          <p:nvPr/>
        </p:nvSpPr>
        <p:spPr>
          <a:xfrm>
            <a:off x="8725600" y="1849401"/>
            <a:ext cx="269740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conditional sequence</a:t>
            </a:r>
            <a:r>
              <a:rPr lang="en-DE" sz="22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33865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Timeline&#10;&#10;Description automatically generated">
            <a:extLst>
              <a:ext uri="{FF2B5EF4-FFF2-40B4-BE49-F238E27FC236}">
                <a16:creationId xmlns:a16="http://schemas.microsoft.com/office/drawing/2014/main" id="{3CB1064A-8A0A-7ABF-0B20-012390988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7756" y="1986406"/>
            <a:ext cx="6980446" cy="47350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78F51FE-9F1C-C688-5BBA-6633B473F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Visualization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990089-53DF-14F7-26A1-B21A681F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34</a:t>
            </a:fld>
            <a:endParaRPr lang="en-DE"/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983D4DE8-5526-6FF8-792E-F311A878F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2" y="2413590"/>
            <a:ext cx="4586196" cy="36656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8F0CFE-C491-0020-F90A-D9DF077287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9916" y="931257"/>
            <a:ext cx="7499552" cy="3651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3286EE-F750-14A8-3360-23A71681ED21}"/>
              </a:ext>
            </a:extLst>
          </p:cNvPr>
          <p:cNvSpPr txBox="1"/>
          <p:nvPr/>
        </p:nvSpPr>
        <p:spPr>
          <a:xfrm>
            <a:off x="5130239" y="526318"/>
            <a:ext cx="5491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euron getting excited inside URLs (</a:t>
            </a:r>
            <a:r>
              <a:rPr lang="en-DE" dirty="0">
                <a:solidFill>
                  <a:srgbClr val="00B050"/>
                </a:solidFill>
              </a:rPr>
              <a:t>excited</a:t>
            </a:r>
            <a:r>
              <a:rPr lang="en-DE" dirty="0"/>
              <a:t>, </a:t>
            </a:r>
            <a:r>
              <a:rPr lang="en-DE" dirty="0">
                <a:solidFill>
                  <a:srgbClr val="0070C0"/>
                </a:solidFill>
              </a:rPr>
              <a:t>not excited</a:t>
            </a:r>
            <a:r>
              <a:rPr lang="en-DE" dirty="0"/>
              <a:t>):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8F6EB1-4CEE-B5C6-F943-219C64C01978}"/>
              </a:ext>
            </a:extLst>
          </p:cNvPr>
          <p:cNvSpPr txBox="1"/>
          <p:nvPr/>
        </p:nvSpPr>
        <p:spPr>
          <a:xfrm>
            <a:off x="6868632" y="1335297"/>
            <a:ext cx="254569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ext character prediction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097E3DD-45F1-8117-594E-27EFD676F6EA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6188149" y="1308869"/>
            <a:ext cx="680483" cy="211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785B1FD-B2F7-E1DC-A675-D0EBCBECBFDC}"/>
              </a:ext>
            </a:extLst>
          </p:cNvPr>
          <p:cNvSpPr txBox="1"/>
          <p:nvPr/>
        </p:nvSpPr>
        <p:spPr>
          <a:xfrm>
            <a:off x="9982200" y="1787799"/>
            <a:ext cx="2055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high</a:t>
            </a:r>
            <a:r>
              <a:rPr lang="en-GB" dirty="0"/>
              <a:t>/</a:t>
            </a:r>
            <a:r>
              <a:rPr lang="en-GB" dirty="0">
                <a:solidFill>
                  <a:srgbClr val="0070C0"/>
                </a:solidFill>
              </a:rPr>
              <a:t>low</a:t>
            </a:r>
            <a:r>
              <a:rPr lang="en-GB" dirty="0"/>
              <a:t> a</a:t>
            </a:r>
            <a:r>
              <a:rPr lang="en-DE" dirty="0"/>
              <a:t>ctivation: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12BC44-D02E-1717-E5C2-ABE2B65F3A01}"/>
              </a:ext>
            </a:extLst>
          </p:cNvPr>
          <p:cNvSpPr txBox="1"/>
          <p:nvPr/>
        </p:nvSpPr>
        <p:spPr>
          <a:xfrm>
            <a:off x="4117398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387445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EAE77-5884-7BC0-FB6D-D7EE75A62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Teacher Forcing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6342C-14C5-35DF-FB01-5D2E13AEE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56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for feedback from output to hidden layer: instead of</a:t>
            </a:r>
            <a:r>
              <a:rPr lang="en-GB" sz="2600" dirty="0"/>
              <a:t> feeding model output back into itself, use target values directly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9A40E-D71F-FBD1-DE35-CF9221129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E66C287-A679-F990-EA00-7F0131575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322" y="3057537"/>
            <a:ext cx="3068642" cy="30792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DC3817-D0E9-FF5E-9D6F-6950F83A900A}"/>
              </a:ext>
            </a:extLst>
          </p:cNvPr>
          <p:cNvSpPr txBox="1"/>
          <p:nvPr/>
        </p:nvSpPr>
        <p:spPr>
          <a:xfrm>
            <a:off x="5563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DEE7BAE4-6D05-0308-8CD3-92450D1459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057537"/>
            <a:ext cx="4496466" cy="3189012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BD10D9D6-095B-BD69-F4EC-4B2DE4ECA069}"/>
              </a:ext>
            </a:extLst>
          </p:cNvPr>
          <p:cNvSpPr/>
          <p:nvPr/>
        </p:nvSpPr>
        <p:spPr>
          <a:xfrm>
            <a:off x="5829741" y="4460858"/>
            <a:ext cx="826240" cy="2725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739598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AEEA4-86D8-DCBB-DF7F-97227DD18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Gated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DAACA-5A7F-D382-0400-0307400A3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issue with long chain of gradients through recurrences: vanishing (mainly) and exploding gradients in back-propagation</a:t>
            </a: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n</a:t>
            </a:r>
            <a:r>
              <a:rPr lang="en-DE" sz="2600" dirty="0">
                <a:sym typeface="Wingdings" pitchFamily="2" charset="2"/>
              </a:rPr>
              <a:t>eed to </a:t>
            </a:r>
            <a:r>
              <a:rPr lang="en-DE" sz="2600" dirty="0"/>
              <a:t>focus on important sequence elements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replace usual recurrent hidden nodes with l</a:t>
            </a:r>
            <a:r>
              <a:rPr lang="en-DE" sz="2600" dirty="0"/>
              <a:t>ong short-term memory (LSTM) </a:t>
            </a:r>
            <a:r>
              <a:rPr lang="en-GB" sz="2600" dirty="0"/>
              <a:t>c</a:t>
            </a:r>
            <a:r>
              <a:rPr lang="en-DE" sz="2600" dirty="0"/>
              <a:t>ells with internal recurrence (self-loop)</a:t>
            </a:r>
          </a:p>
          <a:p>
            <a:r>
              <a:rPr lang="en-GB" sz="2600" dirty="0"/>
              <a:t>linear s</a:t>
            </a:r>
            <a:r>
              <a:rPr lang="en-DE" sz="2600" dirty="0"/>
              <a:t>elf-loop in addition to outer recurrence of RNN: error carousel preserving (</a:t>
            </a:r>
            <a:r>
              <a:rPr lang="en-DE" sz="2600" dirty="0">
                <a:sym typeface="Wingdings" pitchFamily="2" charset="2"/>
              </a:rPr>
              <a:t> long</a:t>
            </a:r>
            <a:r>
              <a:rPr lang="en-DE" sz="2600" dirty="0"/>
              <a:t>) short-term memory (i.e., activation patterns)</a:t>
            </a:r>
          </a:p>
          <a:p>
            <a:r>
              <a:rPr lang="en-DE" sz="2600" dirty="0"/>
              <a:t>sigmoid activations with independent weights for input, forget, and output gates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other prominent gated RNN</a:t>
            </a:r>
            <a:r>
              <a:rPr lang="en-DE" sz="2600" dirty="0"/>
              <a:t>: </a:t>
            </a:r>
            <a:r>
              <a:rPr lang="en-GB" sz="2600" dirty="0"/>
              <a:t>g</a:t>
            </a:r>
            <a:r>
              <a:rPr lang="en-DE" sz="2600" dirty="0"/>
              <a:t>ated recurrent unit (GRU)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E6B980-38CF-21BC-524E-50402FDB3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F5C09482-6526-7DEF-2426-CDE6C477B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3758" y="2007224"/>
            <a:ext cx="3326410" cy="39881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DB4FDC-B370-AB5B-348D-CE81FF125C5A}"/>
              </a:ext>
            </a:extLst>
          </p:cNvPr>
          <p:cNvSpPr txBox="1"/>
          <p:nvPr/>
        </p:nvSpPr>
        <p:spPr>
          <a:xfrm>
            <a:off x="11597650" y="606181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C34493-5B9C-B1DA-5A1D-6660958A71BC}"/>
              </a:ext>
            </a:extLst>
          </p:cNvPr>
          <p:cNvSpPr txBox="1"/>
          <p:nvPr/>
        </p:nvSpPr>
        <p:spPr>
          <a:xfrm>
            <a:off x="8228459" y="56670"/>
            <a:ext cx="39017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long-term memory: weights</a:t>
            </a:r>
          </a:p>
          <a:p>
            <a:r>
              <a:rPr lang="en-GB" dirty="0"/>
              <a:t>s</a:t>
            </a:r>
            <a:r>
              <a:rPr lang="en-DE" dirty="0"/>
              <a:t>hort term memory: activation patterns</a:t>
            </a: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E4E9AF5F-01E8-5B70-90F6-CB77B7EAFF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3046" y="997532"/>
            <a:ext cx="3998807" cy="648705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05A78B27-2859-DCFD-EA41-E514A2EC01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6901" y="1712693"/>
            <a:ext cx="1993900" cy="4572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F7AE50-91B3-318B-81EA-F1697717B68A}"/>
              </a:ext>
            </a:extLst>
          </p:cNvPr>
          <p:cNvCxnSpPr>
            <a:cxnSpLocks/>
          </p:cNvCxnSpPr>
          <p:nvPr/>
        </p:nvCxnSpPr>
        <p:spPr>
          <a:xfrm flipH="1">
            <a:off x="11748977" y="2169893"/>
            <a:ext cx="138223" cy="2891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58B729D-66CC-379F-51C0-4C5DB6843A14}"/>
              </a:ext>
            </a:extLst>
          </p:cNvPr>
          <p:cNvCxnSpPr/>
          <p:nvPr/>
        </p:nvCxnSpPr>
        <p:spPr>
          <a:xfrm>
            <a:off x="8686800" y="1446028"/>
            <a:ext cx="2179674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377B98C-2AEB-D5B0-B3F7-EA9994AC088D}"/>
              </a:ext>
            </a:extLst>
          </p:cNvPr>
          <p:cNvCxnSpPr/>
          <p:nvPr/>
        </p:nvCxnSpPr>
        <p:spPr>
          <a:xfrm>
            <a:off x="9462977" y="1446028"/>
            <a:ext cx="542260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60332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7562B-84C0-092F-9BD9-B440FDAA3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Issues with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0F501-818C-AD7E-8932-7909D4FDA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996916" cy="4351338"/>
          </a:xfrm>
        </p:spPr>
        <p:txBody>
          <a:bodyPr>
            <a:normAutofit/>
          </a:bodyPr>
          <a:lstStyle/>
          <a:p>
            <a:r>
              <a:rPr lang="en-GB" sz="2600" dirty="0"/>
              <a:t>especially LSTMs very computationally expensive (with lots of parameters)</a:t>
            </a:r>
          </a:p>
          <a:p>
            <a:r>
              <a:rPr lang="en-GB" sz="2600" dirty="0"/>
              <a:t>transfer learning (using pre-trained network layers on new task, e.g., popular for CNNs) difficult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(hierarchical) representation learning: go deep by stacking several layers of recurrent nodes </a:t>
            </a:r>
            <a:r>
              <a:rPr lang="en-GB" sz="2600" dirty="0">
                <a:sym typeface="Wingdings" pitchFamily="2" charset="2"/>
              </a:rPr>
              <a:t> worsening efficiency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(self-)attention and transformers to the rescue …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304907-7C80-EF29-F51B-C2269D2B7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3A26EF61-E54D-5CCF-1E06-49006229D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2948" y="2255703"/>
            <a:ext cx="1392885" cy="34911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1DA477-FB6F-EEDA-7C99-216E07418E17}"/>
              </a:ext>
            </a:extLst>
          </p:cNvPr>
          <p:cNvSpPr txBox="1"/>
          <p:nvPr/>
        </p:nvSpPr>
        <p:spPr>
          <a:xfrm>
            <a:off x="11353800" y="57468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5586997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62538-6502-9609-EDF5-4005D46F3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214A6-8B2E-31EC-5055-328D71046F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p</a:t>
            </a:r>
            <a:r>
              <a:rPr lang="en-DE" sz="2400" dirty="0"/>
              <a:t>apers:</a:t>
            </a:r>
          </a:p>
          <a:p>
            <a:r>
              <a:rPr lang="en-DE" sz="2400" dirty="0">
                <a:hlinkClick r:id="rId2"/>
              </a:rPr>
              <a:t>ResNet</a:t>
            </a:r>
            <a:endParaRPr lang="en-GB" sz="2400" dirty="0">
              <a:hlinkClick r:id="rId3"/>
            </a:endParaRPr>
          </a:p>
          <a:p>
            <a:r>
              <a:rPr lang="en-GB" sz="2400" dirty="0">
                <a:hlinkClick r:id="rId3"/>
              </a:rPr>
              <a:t>A Neural Probabilistic Language Model</a:t>
            </a:r>
            <a:endParaRPr lang="en-DE" sz="2400" dirty="0"/>
          </a:p>
          <a:p>
            <a:r>
              <a:rPr lang="en-GB" sz="2400" dirty="0">
                <a:hlinkClick r:id="rId4"/>
              </a:rPr>
              <a:t>word2vec</a:t>
            </a:r>
            <a:endParaRPr lang="en-GB" sz="2400" dirty="0"/>
          </a:p>
          <a:p>
            <a:r>
              <a:rPr lang="en-DE" sz="2400" dirty="0">
                <a:hlinkClick r:id="rId5"/>
              </a:rPr>
              <a:t>training of Deep Belief Nets</a:t>
            </a:r>
            <a:endParaRPr lang="en-DE" sz="24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2ADD9AA-6B3D-0E45-EBD4-B8430E3353B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b</a:t>
            </a:r>
            <a:r>
              <a:rPr lang="en-DE" sz="2400" dirty="0"/>
              <a:t>logs:</a:t>
            </a:r>
          </a:p>
          <a:p>
            <a:r>
              <a:rPr lang="en-GB" sz="2400" dirty="0">
                <a:hlinkClick r:id="rId6"/>
              </a:rPr>
              <a:t>The Illustrated Word2vec</a:t>
            </a:r>
            <a:endParaRPr lang="en-GB" sz="2400" dirty="0"/>
          </a:p>
          <a:p>
            <a:r>
              <a:rPr lang="en-GB" sz="2400" dirty="0">
                <a:hlinkClick r:id="rId7"/>
              </a:rPr>
              <a:t>Karpathy on RNNs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B0AF42-F8DB-BFC1-6DEA-6A3C3F7D5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43353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15F10-CF24-B798-1344-DCF9E363C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Black-Box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FDA38-027C-BDF2-FF70-B542E9092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</a:t>
            </a:r>
            <a:r>
              <a:rPr lang="en-DE" dirty="0"/>
              <a:t>o build trust in AI systems, individual predictions/actions need to be fully transparent, i.e., explainable.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Unfortunately, complex models like deep learning methods are difficult to interpret.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n</a:t>
            </a:r>
            <a:r>
              <a:rPr lang="en-DE" dirty="0">
                <a:sym typeface="Wingdings" pitchFamily="2" charset="2"/>
              </a:rPr>
              <a:t>eed for model-agnostic methods to explain black-box models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DE" dirty="0"/>
              <a:t>xamples: local surrogates (</a:t>
            </a:r>
            <a:r>
              <a:rPr lang="en-GB" dirty="0">
                <a:hlinkClick r:id="rId2"/>
              </a:rPr>
              <a:t>LIME</a:t>
            </a:r>
            <a:r>
              <a:rPr lang="en-DE" dirty="0"/>
              <a:t>), Shapley values (</a:t>
            </a:r>
            <a:r>
              <a:rPr lang="en-DE" dirty="0">
                <a:hlinkClick r:id="rId3"/>
              </a:rPr>
              <a:t>SHAP</a:t>
            </a:r>
            <a:r>
              <a:rPr lang="en-DE" dirty="0"/>
              <a:t>)</a:t>
            </a:r>
          </a:p>
          <a:p>
            <a:pPr marL="0" indent="0">
              <a:buNone/>
            </a:pPr>
            <a:r>
              <a:rPr lang="en-DE" dirty="0">
                <a:hlinkClick r:id="rId4"/>
              </a:rPr>
              <a:t>overview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5D36A3-331F-0FB9-177B-14774E79D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5709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ut … How to Train Deep Neural Networks?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History: 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400" dirty="0"/>
              <a:t>AlexNet: 	ImageNet		+	GPUs		+	ReLU, dropout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5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048" y="4309118"/>
            <a:ext cx="6201103" cy="1942019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879723"/>
            <a:ext cx="3364404" cy="27681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4572987" y="63076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B75D3-FE9A-CB90-CA19-B79B1E2A2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Rectified Linear Unit (ReLU)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r</a:t>
                </a:r>
                <a:r>
                  <a:rPr lang="en-DE" sz="2200" dirty="0"/>
                  <a:t>eminder: </a:t>
                </a:r>
                <a:r>
                  <a:rPr lang="en-GB" sz="2200" dirty="0"/>
                  <a:t>activation function non-linear transformation of summed weighted input of a node (linear), output to be used as input for nodes of subsequent layer</a:t>
                </a:r>
              </a:p>
              <a:p>
                <a:pPr marL="0" indent="0">
                  <a:buNone/>
                </a:pPr>
                <a:r>
                  <a:rPr lang="en-GB" sz="2200" dirty="0"/>
                  <a:t>needs to be differentiable for back-propagation (</a:t>
                </a:r>
                <a:r>
                  <a:rPr lang="en-GB" sz="2200" dirty="0" err="1"/>
                  <a:t>ReLU</a:t>
                </a:r>
                <a:r>
                  <a:rPr lang="en-GB" sz="2200" dirty="0"/>
                  <a:t> at 0 no issue, just </a:t>
                </a:r>
                <a:r>
                  <a:rPr lang="en-GB" sz="2200" dirty="0">
                    <a:sym typeface="Wingdings" pitchFamily="2" charset="2"/>
                  </a:rPr>
                  <a:t>set to 0 or 1</a:t>
                </a:r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neural network model with </a:t>
                </a:r>
                <a:r>
                  <a:rPr lang="en-GB" sz="2200" dirty="0" err="1"/>
                  <a:t>ReLU</a:t>
                </a:r>
                <a:r>
                  <a:rPr lang="en-GB" sz="2200" dirty="0"/>
                  <a:t> activation can be interpreted as exponential number of linear models that share parameters</a:t>
                </a:r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main advantages leading to enablement of deeper networks by better optimization:</a:t>
                </a:r>
              </a:p>
              <a:p>
                <a:r>
                  <a:rPr lang="en-GB" sz="2200" dirty="0"/>
                  <a:t>unlike </a:t>
                </a:r>
                <a:r>
                  <a:rPr lang="en-DE" sz="2200" dirty="0"/>
                  <a:t>sigmoid 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</a:rPr>
                      <m:t>tanh</m:t>
                    </m:r>
                  </m:oMath>
                </a14:m>
                <a:r>
                  <a:rPr lang="en-DE" sz="2200" dirty="0"/>
                  <a:t> (predominantly used before) activation, no issue with vanishing gradients from saturation effects</a:t>
                </a:r>
              </a:p>
              <a:p>
                <a:r>
                  <a:rPr lang="en-GB" sz="2200" dirty="0"/>
                  <a:t>very efficient computation: constant gradients of 0 and 1 below and above input of zero</a:t>
                </a:r>
              </a:p>
              <a:p>
                <a:r>
                  <a:rPr lang="en-GB" sz="2200" dirty="0"/>
                  <a:t>sparse activation: many hidden nodes deactivated (output 0)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1744" b="-1133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6EDD28-0EF7-583C-6FC0-59330E1E3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6</a:t>
            </a:fld>
            <a:endParaRPr lang="en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48B7074-F196-BC44-7906-60CD671392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05190" y="83975"/>
            <a:ext cx="3395662" cy="1697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633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0D128-82DC-7875-1D2C-0EC5331B8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Weight Initialization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6443E-F751-BD0B-8915-41F64C61B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441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starting values for weights crucial for convergence of deep learning trainings</a:t>
            </a:r>
          </a:p>
          <a:p>
            <a:pPr marL="0" indent="0">
              <a:buNone/>
            </a:pPr>
            <a:r>
              <a:rPr lang="en-GB" sz="2400" dirty="0"/>
              <a:t>m</a:t>
            </a:r>
            <a:r>
              <a:rPr lang="en-DE" sz="2400" dirty="0"/>
              <a:t>ost important: need to break symmetry between different nodes in a hidden layer (same initial weights lead to identical weight updates) </a:t>
            </a:r>
            <a:r>
              <a:rPr lang="en-DE" sz="1600" dirty="0">
                <a:sym typeface="Wingdings" pitchFamily="2" charset="2"/>
              </a:rPr>
              <a:t> </a:t>
            </a:r>
            <a:r>
              <a:rPr lang="en-DE" sz="1600" dirty="0"/>
              <a:t>early issue in back-propagation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small random numbers (</a:t>
            </a:r>
            <a:r>
              <a:rPr lang="en-GB" sz="2400" dirty="0"/>
              <a:t>from Gaussian or uniform distribution) work</a:t>
            </a:r>
            <a:endParaRPr lang="en-DE" sz="2400" dirty="0"/>
          </a:p>
          <a:p>
            <a:pPr marL="0" indent="0">
              <a:buNone/>
            </a:pPr>
            <a:r>
              <a:rPr lang="en-DE" sz="2400" dirty="0"/>
              <a:t>(only </a:t>
            </a:r>
            <a:r>
              <a:rPr lang="en-GB" sz="2400" dirty="0"/>
              <a:t>bias weights set to zero by default)</a:t>
            </a:r>
            <a:endParaRPr lang="en-DE" sz="2400" dirty="0"/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6B6AAC-1840-23E9-2F7E-A652FF62E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7</a:t>
            </a:fld>
            <a:endParaRPr lang="en-DE"/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02B8B95C-7EF7-B14B-FC8A-45E69A42D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8178" y="3969764"/>
            <a:ext cx="3015017" cy="24837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578EFB-6380-0206-2495-96BE8E25D414}"/>
              </a:ext>
            </a:extLst>
          </p:cNvPr>
          <p:cNvSpPr txBox="1"/>
          <p:nvPr/>
        </p:nvSpPr>
        <p:spPr>
          <a:xfrm>
            <a:off x="9311897" y="641180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/>
              <p:nvPr/>
            </p:nvSpPr>
            <p:spPr>
              <a:xfrm>
                <a:off x="838200" y="4348936"/>
                <a:ext cx="8279978" cy="20168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but s</a:t>
                </a:r>
                <a:r>
                  <a:rPr lang="en-DE" sz="2400" dirty="0"/>
                  <a:t>pecific heuristics using information on activation function and number of inputs to node can improve optimization</a:t>
                </a:r>
              </a:p>
              <a:p>
                <a:endParaRPr lang="en-DE" sz="2400" dirty="0"/>
              </a:p>
              <a:p>
                <a:r>
                  <a:rPr lang="en-DE" sz="2400" dirty="0"/>
                  <a:t>for ReLU, </a:t>
                </a:r>
                <a:r>
                  <a:rPr lang="en-GB" sz="2400" dirty="0">
                    <a:hlinkClick r:id="rId4"/>
                  </a:rPr>
                  <a:t>he initialization</a:t>
                </a:r>
                <a:r>
                  <a:rPr lang="en-GB" sz="2400" dirty="0"/>
                  <a:t> works well: r</a:t>
                </a:r>
                <a:r>
                  <a:rPr lang="en-DE" sz="2400" dirty="0"/>
                  <a:t>andomly draw from </a:t>
                </a:r>
                <a:r>
                  <a:rPr lang="en-GB" sz="2400" dirty="0"/>
                  <a:t>zero-mean Gaussian with standard deviation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type m:val="skw"/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rad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348936"/>
                <a:ext cx="8279978" cy="2016899"/>
              </a:xfrm>
              <a:prstGeom prst="rect">
                <a:avLst/>
              </a:prstGeom>
              <a:blipFill>
                <a:blip r:embed="rId5"/>
                <a:stretch>
                  <a:fillRect l="-1225" t="-2500" b="-431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972AB73A-B6D9-B232-2E08-BE9F71F10941}"/>
              </a:ext>
            </a:extLst>
          </p:cNvPr>
          <p:cNvSpPr txBox="1"/>
          <p:nvPr/>
        </p:nvSpPr>
        <p:spPr>
          <a:xfrm>
            <a:off x="6787900" y="6345839"/>
            <a:ext cx="18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umber of inputs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4EA544A-EBDA-60B5-FEC4-2AB08372DA6E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6537434" y="6256895"/>
            <a:ext cx="250466" cy="2736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0422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36378-B0E8-0A6A-B222-A7BCF6313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(Stochastic)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using gradient of cost (objective) function with respect to weights: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updates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can be done with whole training data set (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600" dirty="0"/>
                  <a:t> observations) or small random sample: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 smtClean="0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US" sz="2600" dirty="0">
                    <a:ea typeface="Cambria Math" panose="02040503050406030204" pitchFamily="18" charset="0"/>
                  </a:rPr>
                  <a:t>	batch (or deterministic) gradient descent</a:t>
                </a:r>
                <a:endParaRPr lang="en-US" sz="2600" b="1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		stochastic gradient descent (single example)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GB" sz="2600" dirty="0"/>
                  <a:t>	mini-batch stochastic gradient descent (size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GB" sz="2600" dirty="0"/>
                  <a:t>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implicit regularization: </a:t>
                </a:r>
                <a:r>
                  <a:rPr lang="en-GB" sz="2600" dirty="0"/>
                  <a:t>(mini-batch) stochastic gradient descent follows gradient of true generalization error, as long as no examples are repeated (but usually many epochs in training)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1744" b="-1191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A4C4D-4312-989A-1FF9-58D357D6C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6886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E9421-B94B-87E9-B5EF-90379B1EE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Mini-Batch Sizes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AC6A14-9ECB-24AA-2CEF-BC3547DBC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trade-off:</a:t>
            </a:r>
          </a:p>
          <a:p>
            <a:r>
              <a:rPr lang="en-GB" sz="2600" dirty="0"/>
              <a:t>larger batches give more accurate gradient estimates </a:t>
            </a:r>
            <a:r>
              <a:rPr lang="en-GB" sz="2600" dirty="0">
                <a:sym typeface="Wingdings" pitchFamily="2" charset="2"/>
              </a:rPr>
              <a:t> allowing for </a:t>
            </a:r>
            <a:r>
              <a:rPr lang="en-GB" sz="2600" dirty="0"/>
              <a:t>higher learning rate</a:t>
            </a:r>
          </a:p>
          <a:p>
            <a:r>
              <a:rPr lang="en-GB" sz="2600" dirty="0"/>
              <a:t>smaller batches have (implicit) regularization eﬀect and better convergence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in practice, also need to consider memory limitations and run times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A9AA1-EBF7-021C-8915-4CAAF272B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59463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14715</TotalTime>
  <Words>2429</Words>
  <Application>Microsoft Macintosh PowerPoint</Application>
  <PresentationFormat>Widescreen</PresentationFormat>
  <Paragraphs>338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Arial</vt:lpstr>
      <vt:lpstr>Calibri</vt:lpstr>
      <vt:lpstr>Calibri Light</vt:lpstr>
      <vt:lpstr>Cambria Math</vt:lpstr>
      <vt:lpstr>Office Theme</vt:lpstr>
      <vt:lpstr>Deep Learning Shallow vs Deep</vt:lpstr>
      <vt:lpstr>Recap: Goal of ML</vt:lpstr>
      <vt:lpstr>Deep Learning</vt:lpstr>
      <vt:lpstr>But … How to Train Deep Neural Networks?</vt:lpstr>
      <vt:lpstr>History: Rise of Deep Learning</vt:lpstr>
      <vt:lpstr>Rectified Linear Unit (ReLU)</vt:lpstr>
      <vt:lpstr>Weight Initialization</vt:lpstr>
      <vt:lpstr>(Stochastic) Gradient Descent</vt:lpstr>
      <vt:lpstr>Mini-Batch Sizes</vt:lpstr>
      <vt:lpstr>Adaptive Learning Rate</vt:lpstr>
      <vt:lpstr>Early Stopping</vt:lpstr>
      <vt:lpstr>Skip Connections: ResNet</vt:lpstr>
      <vt:lpstr>Batch Normalization</vt:lpstr>
      <vt:lpstr>Batch Normalization</vt:lpstr>
      <vt:lpstr>Comparison to Shallow Methods</vt:lpstr>
      <vt:lpstr>Feature Engineering vs Feature Learning</vt:lpstr>
      <vt:lpstr>Tabular vs Unstructured Data</vt:lpstr>
      <vt:lpstr>Categorical Variables</vt:lpstr>
      <vt:lpstr>Embeddings</vt:lpstr>
      <vt:lpstr>Vector Representations</vt:lpstr>
      <vt:lpstr>Word Embeddings as Part of Language Model</vt:lpstr>
      <vt:lpstr>Neural Language Models</vt:lpstr>
      <vt:lpstr>word2vec</vt:lpstr>
      <vt:lpstr>Contrastive Learning</vt:lpstr>
      <vt:lpstr>Autoencoders</vt:lpstr>
      <vt:lpstr>Representation Learning</vt:lpstr>
      <vt:lpstr>History: Unsupervised Pre-Training</vt:lpstr>
      <vt:lpstr>Stacked Autoencoders</vt:lpstr>
      <vt:lpstr>Recurrent Neural Networks (RNN)</vt:lpstr>
      <vt:lpstr>Sequential Structures</vt:lpstr>
      <vt:lpstr>Back-Propagation through Time</vt:lpstr>
      <vt:lpstr>Weight Sharing across Time</vt:lpstr>
      <vt:lpstr>Further Examples</vt:lpstr>
      <vt:lpstr>Visualization</vt:lpstr>
      <vt:lpstr>Teacher Forcing</vt:lpstr>
      <vt:lpstr>Gated RNNs</vt:lpstr>
      <vt:lpstr>Issues with RNNs</vt:lpstr>
      <vt:lpstr>Literature</vt:lpstr>
      <vt:lpstr>Black-Box Models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Shallow vs Deep Learning</dc:title>
  <dc:creator>Felix Wick</dc:creator>
  <cp:lastModifiedBy>Felix Wick</cp:lastModifiedBy>
  <cp:revision>244</cp:revision>
  <dcterms:created xsi:type="dcterms:W3CDTF">2022-07-19T10:04:44Z</dcterms:created>
  <dcterms:modified xsi:type="dcterms:W3CDTF">2023-01-11T21:03:24Z</dcterms:modified>
</cp:coreProperties>
</file>

<file path=docProps/thumbnail.jpeg>
</file>